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Source Sans 3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A5D4-7AA9-497A-871A-45A812BB9548}" v="10" dt="2025-10-08T06:32:57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i Khandekar" userId="0bc8fdb9ecf3e53e" providerId="LiveId" clId="{E7A94E04-EF86-4284-B7C5-9D7D7D267CA2}"/>
    <pc:docChg chg="modSld">
      <pc:chgData name="Rishi Khandekar" userId="0bc8fdb9ecf3e53e" providerId="LiveId" clId="{E7A94E04-EF86-4284-B7C5-9D7D7D267CA2}" dt="2025-10-08T06:34:29.308" v="60" actId="20577"/>
      <pc:docMkLst>
        <pc:docMk/>
      </pc:docMkLst>
      <pc:sldChg chg="addSp modSp mod">
        <pc:chgData name="Rishi Khandekar" userId="0bc8fdb9ecf3e53e" providerId="LiveId" clId="{E7A94E04-EF86-4284-B7C5-9D7D7D267CA2}" dt="2025-10-08T06:34:02.733" v="52" actId="14100"/>
        <pc:sldMkLst>
          <pc:docMk/>
          <pc:sldMk cId="0" sldId="256"/>
        </pc:sldMkLst>
        <pc:spChg chg="mod">
          <ac:chgData name="Rishi Khandekar" userId="0bc8fdb9ecf3e53e" providerId="LiveId" clId="{E7A94E04-EF86-4284-B7C5-9D7D7D267CA2}" dt="2025-10-08T06:34:02.733" v="52" actId="14100"/>
          <ac:spMkLst>
            <pc:docMk/>
            <pc:sldMk cId="0" sldId="256"/>
            <ac:spMk id="3" creationId="{00000000-0000-0000-0000-000000000000}"/>
          </ac:spMkLst>
        </pc:spChg>
        <pc:spChg chg="mod">
          <ac:chgData name="Rishi Khandekar" userId="0bc8fdb9ecf3e53e" providerId="LiveId" clId="{E7A94E04-EF86-4284-B7C5-9D7D7D267CA2}" dt="2025-10-08T06:32:09.891" v="18" actId="20577"/>
          <ac:spMkLst>
            <pc:docMk/>
            <pc:sldMk cId="0" sldId="256"/>
            <ac:spMk id="5" creationId="{00000000-0000-0000-0000-000000000000}"/>
          </ac:spMkLst>
        </pc:spChg>
        <pc:spChg chg="add mod">
          <ac:chgData name="Rishi Khandekar" userId="0bc8fdb9ecf3e53e" providerId="LiveId" clId="{E7A94E04-EF86-4284-B7C5-9D7D7D267CA2}" dt="2025-10-08T06:30:41.664" v="3" actId="208"/>
          <ac:spMkLst>
            <pc:docMk/>
            <pc:sldMk cId="0" sldId="256"/>
            <ac:spMk id="6" creationId="{26353686-CE0A-A683-3F42-1EAA3B9D8844}"/>
          </ac:spMkLst>
        </pc:spChg>
      </pc:sldChg>
      <pc:sldChg chg="addSp modSp mod">
        <pc:chgData name="Rishi Khandekar" userId="0bc8fdb9ecf3e53e" providerId="LiveId" clId="{E7A94E04-EF86-4284-B7C5-9D7D7D267CA2}" dt="2025-10-08T06:34:29.308" v="60" actId="20577"/>
        <pc:sldMkLst>
          <pc:docMk/>
          <pc:sldMk cId="0" sldId="257"/>
        </pc:sldMkLst>
        <pc:spChg chg="mod">
          <ac:chgData name="Rishi Khandekar" userId="0bc8fdb9ecf3e53e" providerId="LiveId" clId="{E7A94E04-EF86-4284-B7C5-9D7D7D267CA2}" dt="2025-10-08T06:34:29.308" v="60" actId="20577"/>
          <ac:spMkLst>
            <pc:docMk/>
            <pc:sldMk cId="0" sldId="257"/>
            <ac:spMk id="4" creationId="{00000000-0000-0000-0000-000000000000}"/>
          </ac:spMkLst>
        </pc:spChg>
        <pc:spChg chg="add mod">
          <ac:chgData name="Rishi Khandekar" userId="0bc8fdb9ecf3e53e" providerId="LiveId" clId="{E7A94E04-EF86-4284-B7C5-9D7D7D267CA2}" dt="2025-10-08T06:30:46.022" v="4"/>
          <ac:spMkLst>
            <pc:docMk/>
            <pc:sldMk cId="0" sldId="257"/>
            <ac:spMk id="11" creationId="{35FBC57D-40EA-BB0A-1058-7B01D794D670}"/>
          </ac:spMkLst>
        </pc:spChg>
      </pc:sldChg>
      <pc:sldChg chg="addSp modSp">
        <pc:chgData name="Rishi Khandekar" userId="0bc8fdb9ecf3e53e" providerId="LiveId" clId="{E7A94E04-EF86-4284-B7C5-9D7D7D267CA2}" dt="2025-10-08T06:30:47.127" v="5"/>
        <pc:sldMkLst>
          <pc:docMk/>
          <pc:sldMk cId="0" sldId="258"/>
        </pc:sldMkLst>
        <pc:spChg chg="add mod">
          <ac:chgData name="Rishi Khandekar" userId="0bc8fdb9ecf3e53e" providerId="LiveId" clId="{E7A94E04-EF86-4284-B7C5-9D7D7D267CA2}" dt="2025-10-08T06:30:47.127" v="5"/>
          <ac:spMkLst>
            <pc:docMk/>
            <pc:sldMk cId="0" sldId="258"/>
            <ac:spMk id="21" creationId="{3E270A53-D8A4-1EE0-C3C4-945ADCFBED4D}"/>
          </ac:spMkLst>
        </pc:spChg>
      </pc:sldChg>
      <pc:sldChg chg="addSp modSp">
        <pc:chgData name="Rishi Khandekar" userId="0bc8fdb9ecf3e53e" providerId="LiveId" clId="{E7A94E04-EF86-4284-B7C5-9D7D7D267CA2}" dt="2025-10-08T06:30:48.090" v="6"/>
        <pc:sldMkLst>
          <pc:docMk/>
          <pc:sldMk cId="0" sldId="259"/>
        </pc:sldMkLst>
        <pc:spChg chg="add mod">
          <ac:chgData name="Rishi Khandekar" userId="0bc8fdb9ecf3e53e" providerId="LiveId" clId="{E7A94E04-EF86-4284-B7C5-9D7D7D267CA2}" dt="2025-10-08T06:30:48.090" v="6"/>
          <ac:spMkLst>
            <pc:docMk/>
            <pc:sldMk cId="0" sldId="259"/>
            <ac:spMk id="12" creationId="{08296DA1-2429-CA4C-1066-32D7E9E563EE}"/>
          </ac:spMkLst>
        </pc:spChg>
      </pc:sldChg>
      <pc:sldChg chg="addSp modSp">
        <pc:chgData name="Rishi Khandekar" userId="0bc8fdb9ecf3e53e" providerId="LiveId" clId="{E7A94E04-EF86-4284-B7C5-9D7D7D267CA2}" dt="2025-10-08T06:30:49.036" v="7"/>
        <pc:sldMkLst>
          <pc:docMk/>
          <pc:sldMk cId="0" sldId="260"/>
        </pc:sldMkLst>
        <pc:spChg chg="add mod">
          <ac:chgData name="Rishi Khandekar" userId="0bc8fdb9ecf3e53e" providerId="LiveId" clId="{E7A94E04-EF86-4284-B7C5-9D7D7D267CA2}" dt="2025-10-08T06:30:49.036" v="7"/>
          <ac:spMkLst>
            <pc:docMk/>
            <pc:sldMk cId="0" sldId="260"/>
            <ac:spMk id="21" creationId="{FB567AA6-DE5C-DB57-08C1-C235B341257C}"/>
          </ac:spMkLst>
        </pc:spChg>
      </pc:sldChg>
      <pc:sldChg chg="addSp modSp">
        <pc:chgData name="Rishi Khandekar" userId="0bc8fdb9ecf3e53e" providerId="LiveId" clId="{E7A94E04-EF86-4284-B7C5-9D7D7D267CA2}" dt="2025-10-08T06:30:49.874" v="8"/>
        <pc:sldMkLst>
          <pc:docMk/>
          <pc:sldMk cId="0" sldId="261"/>
        </pc:sldMkLst>
        <pc:spChg chg="add mod">
          <ac:chgData name="Rishi Khandekar" userId="0bc8fdb9ecf3e53e" providerId="LiveId" clId="{E7A94E04-EF86-4284-B7C5-9D7D7D267CA2}" dt="2025-10-08T06:30:49.874" v="8"/>
          <ac:spMkLst>
            <pc:docMk/>
            <pc:sldMk cId="0" sldId="261"/>
            <ac:spMk id="19" creationId="{854EB113-F95A-350A-49BE-2A8F0792DFD5}"/>
          </ac:spMkLst>
        </pc:spChg>
      </pc:sldChg>
      <pc:sldChg chg="addSp modSp mod">
        <pc:chgData name="Rishi Khandekar" userId="0bc8fdb9ecf3e53e" providerId="LiveId" clId="{E7A94E04-EF86-4284-B7C5-9D7D7D267CA2}" dt="2025-10-08T06:31:44.068" v="17" actId="14100"/>
        <pc:sldMkLst>
          <pc:docMk/>
          <pc:sldMk cId="0" sldId="262"/>
        </pc:sldMkLst>
        <pc:spChg chg="add mod">
          <ac:chgData name="Rishi Khandekar" userId="0bc8fdb9ecf3e53e" providerId="LiveId" clId="{E7A94E04-EF86-4284-B7C5-9D7D7D267CA2}" dt="2025-10-08T06:31:44.068" v="17" actId="14100"/>
          <ac:spMkLst>
            <pc:docMk/>
            <pc:sldMk cId="0" sldId="262"/>
            <ac:spMk id="13" creationId="{52539B06-077A-9E61-E1A7-CF89F71338A2}"/>
          </ac:spMkLst>
        </pc:spChg>
        <pc:picChg chg="mod">
          <ac:chgData name="Rishi Khandekar" userId="0bc8fdb9ecf3e53e" providerId="LiveId" clId="{E7A94E04-EF86-4284-B7C5-9D7D7D267CA2}" dt="2025-10-08T06:31:37.934" v="15" actId="1076"/>
          <ac:picMkLst>
            <pc:docMk/>
            <pc:sldMk cId="0" sldId="262"/>
            <ac:picMk id="12" creationId="{00000000-0000-0000-0000-000000000000}"/>
          </ac:picMkLst>
        </pc:picChg>
      </pc:sldChg>
      <pc:sldChg chg="addSp modSp">
        <pc:chgData name="Rishi Khandekar" userId="0bc8fdb9ecf3e53e" providerId="LiveId" clId="{E7A94E04-EF86-4284-B7C5-9D7D7D267CA2}" dt="2025-10-08T06:30:54.767" v="9"/>
        <pc:sldMkLst>
          <pc:docMk/>
          <pc:sldMk cId="0" sldId="263"/>
        </pc:sldMkLst>
        <pc:spChg chg="add mod">
          <ac:chgData name="Rishi Khandekar" userId="0bc8fdb9ecf3e53e" providerId="LiveId" clId="{E7A94E04-EF86-4284-B7C5-9D7D7D267CA2}" dt="2025-10-08T06:30:54.767" v="9"/>
          <ac:spMkLst>
            <pc:docMk/>
            <pc:sldMk cId="0" sldId="263"/>
            <ac:spMk id="33" creationId="{9C5A1C16-09D4-081F-F433-42F3C53A089D}"/>
          </ac:spMkLst>
        </pc:spChg>
      </pc:sldChg>
      <pc:sldChg chg="addSp modSp">
        <pc:chgData name="Rishi Khandekar" userId="0bc8fdb9ecf3e53e" providerId="LiveId" clId="{E7A94E04-EF86-4284-B7C5-9D7D7D267CA2}" dt="2025-10-08T06:30:56.268" v="10"/>
        <pc:sldMkLst>
          <pc:docMk/>
          <pc:sldMk cId="0" sldId="264"/>
        </pc:sldMkLst>
        <pc:spChg chg="add mod">
          <ac:chgData name="Rishi Khandekar" userId="0bc8fdb9ecf3e53e" providerId="LiveId" clId="{E7A94E04-EF86-4284-B7C5-9D7D7D267CA2}" dt="2025-10-08T06:30:56.268" v="10"/>
          <ac:spMkLst>
            <pc:docMk/>
            <pc:sldMk cId="0" sldId="264"/>
            <ac:spMk id="9" creationId="{940A0548-C142-7BFE-EB6F-2D1A4CE99D78}"/>
          </ac:spMkLst>
        </pc:spChg>
      </pc:sldChg>
      <pc:sldChg chg="addSp modSp">
        <pc:chgData name="Rishi Khandekar" userId="0bc8fdb9ecf3e53e" providerId="LiveId" clId="{E7A94E04-EF86-4284-B7C5-9D7D7D267CA2}" dt="2025-10-08T06:30:57.235" v="11"/>
        <pc:sldMkLst>
          <pc:docMk/>
          <pc:sldMk cId="0" sldId="265"/>
        </pc:sldMkLst>
        <pc:spChg chg="add mod">
          <ac:chgData name="Rishi Khandekar" userId="0bc8fdb9ecf3e53e" providerId="LiveId" clId="{E7A94E04-EF86-4284-B7C5-9D7D7D267CA2}" dt="2025-10-08T06:30:57.235" v="11"/>
          <ac:spMkLst>
            <pc:docMk/>
            <pc:sldMk cId="0" sldId="265"/>
            <ac:spMk id="13" creationId="{DBAFB21E-77C2-85DB-8B03-A68AB6E52D9F}"/>
          </ac:spMkLst>
        </pc:spChg>
      </pc:sldChg>
      <pc:sldChg chg="modSp mod">
        <pc:chgData name="Rishi Khandekar" userId="0bc8fdb9ecf3e53e" providerId="LiveId" clId="{E7A94E04-EF86-4284-B7C5-9D7D7D267CA2}" dt="2025-10-08T06:33:15.222" v="30" actId="20577"/>
        <pc:sldMkLst>
          <pc:docMk/>
          <pc:sldMk cId="0" sldId="266"/>
        </pc:sldMkLst>
        <pc:spChg chg="mod">
          <ac:chgData name="Rishi Khandekar" userId="0bc8fdb9ecf3e53e" providerId="LiveId" clId="{E7A94E04-EF86-4284-B7C5-9D7D7D267CA2}" dt="2025-10-08T06:33:02.647" v="24" actId="20577"/>
          <ac:spMkLst>
            <pc:docMk/>
            <pc:sldMk cId="0" sldId="266"/>
            <ac:spMk id="6" creationId="{00000000-0000-0000-0000-000000000000}"/>
          </ac:spMkLst>
        </pc:spChg>
        <pc:spChg chg="mod">
          <ac:chgData name="Rishi Khandekar" userId="0bc8fdb9ecf3e53e" providerId="LiveId" clId="{E7A94E04-EF86-4284-B7C5-9D7D7D267CA2}" dt="2025-10-08T06:33:15.222" v="30" actId="20577"/>
          <ac:spMkLst>
            <pc:docMk/>
            <pc:sldMk cId="0" sldId="266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507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349222"/>
            <a:ext cx="752221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English Premier League Top Goal Scorer Prediction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121944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Machine learning model predicting player goal totals using 32 years of EPL data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139928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Rishi Khandekar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| BSc IT Student, Lords Universal College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Infosys Springboard 6.0 Internship Project</a:t>
            </a:r>
            <a:endParaRPr lang="en-US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353686-CE0A-A683-3F42-1EAA3B9D8844}"/>
              </a:ext>
            </a:extLst>
          </p:cNvPr>
          <p:cNvSpPr/>
          <p:nvPr/>
        </p:nvSpPr>
        <p:spPr>
          <a:xfrm>
            <a:off x="12813632" y="7676147"/>
            <a:ext cx="1732547" cy="469232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08967"/>
            <a:ext cx="7034332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Impact &amp; Future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527227"/>
            <a:ext cx="3365778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Achievements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63798" y="4194691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Highly accurate model: </a:t>
            </a: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R² = 0.95, MAE = 0.60 goals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651177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Identified critical performance factors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107662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actionable insights for stakeholders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564148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Production-ready ML pipeline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527227"/>
            <a:ext cx="3933706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Enhancements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623929" y="4194691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Expected Goals (xG) integration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651177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Deep learning with LSTM networks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5107662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prediction API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5564148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Mobile app integration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AFB21E-77C2-85DB-8B03-A68AB6E52D9F}"/>
              </a:ext>
            </a:extLst>
          </p:cNvPr>
          <p:cNvSpPr/>
          <p:nvPr/>
        </p:nvSpPr>
        <p:spPr>
          <a:xfrm>
            <a:off x="12813632" y="7676147"/>
            <a:ext cx="1732547" cy="469232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865114"/>
            <a:ext cx="7416403" cy="1402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0"/>
              </a:lnSpc>
              <a:buNone/>
            </a:pPr>
            <a:r>
              <a:rPr lang="en-US" sz="8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Thank You</a:t>
            </a:r>
            <a:endParaRPr lang="en-US" sz="8800" dirty="0"/>
          </a:p>
        </p:txBody>
      </p:sp>
      <p:sp>
        <p:nvSpPr>
          <p:cNvPr id="4" name="Shape 1"/>
          <p:cNvSpPr/>
          <p:nvPr/>
        </p:nvSpPr>
        <p:spPr>
          <a:xfrm>
            <a:off x="863798" y="3637598"/>
            <a:ext cx="7416403" cy="2726769"/>
          </a:xfrm>
          <a:prstGeom prst="roundRect">
            <a:avLst>
              <a:gd name="adj" fmla="val 1358"/>
            </a:avLst>
          </a:prstGeom>
          <a:solidFill>
            <a:srgbClr val="26262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615" y="3989189"/>
            <a:ext cx="308491" cy="2468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5923" y="3946088"/>
            <a:ext cx="6367462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190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Rishi Khandekar </a:t>
            </a:r>
            <a:r>
              <a:rPr lang="en-US" sz="19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| BSc IT Student, Lords Universal College</a:t>
            </a:r>
          </a:p>
          <a:p>
            <a:pPr>
              <a:lnSpc>
                <a:spcPts val="2900"/>
              </a:lnSpc>
            </a:pPr>
            <a:r>
              <a:rPr lang="en-US" sz="19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Infosys Springboard 6.0 Intern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665923" y="5278636"/>
            <a:ext cx="6367462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Special thanks to Infosys Springboard 6.0 Program Team and  technical mentor.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01541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Challenge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219801"/>
            <a:ext cx="3460313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Problem Statement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63798" y="2887266"/>
            <a:ext cx="750069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Predicting the number of goals a English Premier League player will score in a season using historical performance data and advanced regression modeling.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24457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Objectives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63798" y="4842034"/>
            <a:ext cx="750069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accurate regression model for continuous goal predictions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298519"/>
            <a:ext cx="750069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 factors influencing goal-scoring performance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755005"/>
            <a:ext cx="750069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 actionable insights for clubs and analysts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6211491"/>
            <a:ext cx="750069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Apply advanced feature engineering for sports analytics</a:t>
            </a:r>
            <a:endParaRPr lang="en-US" sz="19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36" y="2250638"/>
            <a:ext cx="4799767" cy="47997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FBC57D-40EA-BB0A-1058-7B01D794D670}"/>
              </a:ext>
            </a:extLst>
          </p:cNvPr>
          <p:cNvSpPr/>
          <p:nvPr/>
        </p:nvSpPr>
        <p:spPr>
          <a:xfrm>
            <a:off x="12813632" y="7676147"/>
            <a:ext cx="1732547" cy="469232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04818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476262"/>
            <a:ext cx="4136350" cy="4348520"/>
          </a:xfrm>
          <a:prstGeom prst="roundRect">
            <a:avLst>
              <a:gd name="adj" fmla="val 895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110615" y="2723078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12" y="2885003"/>
            <a:ext cx="333137" cy="41648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10615" y="371034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10615" y="4208978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Premier League Top Scorers 1992-2024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10615" y="5097304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1,847 player-season records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across multiple seasons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46965" y="2476262"/>
            <a:ext cx="4136350" cy="4348520"/>
          </a:xfrm>
          <a:prstGeom prst="roundRect">
            <a:avLst>
              <a:gd name="adj" fmla="val 895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493782" y="2723078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379" y="2885003"/>
            <a:ext cx="333137" cy="41648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93782" y="371034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Problem Type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93782" y="4208978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Regression analysis with continuous target variable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5493782" y="5097304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15 core features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including advanced metrics like xG and xA</a:t>
            </a:r>
            <a:endParaRPr lang="en-US" sz="1900" dirty="0"/>
          </a:p>
        </p:txBody>
      </p:sp>
      <p:sp>
        <p:nvSpPr>
          <p:cNvPr id="15" name="Shape 11"/>
          <p:cNvSpPr/>
          <p:nvPr/>
        </p:nvSpPr>
        <p:spPr>
          <a:xfrm>
            <a:off x="9630132" y="2476262"/>
            <a:ext cx="4136350" cy="4348520"/>
          </a:xfrm>
          <a:prstGeom prst="roundRect">
            <a:avLst>
              <a:gd name="adj" fmla="val 895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9876949" y="2723078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0546" y="2885003"/>
            <a:ext cx="333137" cy="41648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76949" y="371034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Variables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876949" y="4208978"/>
            <a:ext cx="36427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Goals, goals per 90 minutes, penalty goals, assists, appearances, minutes played</a:t>
            </a:r>
            <a:endParaRPr lang="en-US" sz="1900" dirty="0"/>
          </a:p>
        </p:txBody>
      </p:sp>
      <p:sp>
        <p:nvSpPr>
          <p:cNvPr id="20" name="Text 15"/>
          <p:cNvSpPr/>
          <p:nvPr/>
        </p:nvSpPr>
        <p:spPr>
          <a:xfrm>
            <a:off x="9876949" y="5467469"/>
            <a:ext cx="36427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Advanced statistics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(e.g., xG, xA, shot accuracy) and club context variables</a:t>
            </a:r>
            <a:endParaRPr lang="en-US" sz="19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270A53-D8A4-1EE0-C3C4-945ADCFBED4D}"/>
              </a:ext>
            </a:extLst>
          </p:cNvPr>
          <p:cNvSpPr/>
          <p:nvPr/>
        </p:nvSpPr>
        <p:spPr>
          <a:xfrm>
            <a:off x="12813632" y="7676147"/>
            <a:ext cx="1732547" cy="469232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972270"/>
            <a:ext cx="756606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Preparation Pipeline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3167182"/>
            <a:ext cx="4300895" cy="9872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0615" y="4401264"/>
            <a:ext cx="290714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Quality Assessment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10615" y="4899898"/>
            <a:ext cx="3807262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Missing value analysis: Penalty goals 15%, previous season 8%. Outlier detection using IQR method.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693" y="3167182"/>
            <a:ext cx="4300895" cy="9872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11510" y="4401264"/>
            <a:ext cx="301787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411510" y="4899898"/>
            <a:ext cx="3807262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One-hot encoding for positions, binary encoding for Big6 clubs, created performance ratios.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588" y="3167182"/>
            <a:ext cx="4301014" cy="9872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4401264"/>
            <a:ext cx="336446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Scaling &amp; Optimization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2404" y="4899898"/>
            <a:ext cx="3807381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Applied StandardScaler for numerical features, optimized data types for efficiency.</a:t>
            </a:r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296DA1-2429-CA4C-1066-32D7E9E563EE}"/>
              </a:ext>
            </a:extLst>
          </p:cNvPr>
          <p:cNvSpPr/>
          <p:nvPr/>
        </p:nvSpPr>
        <p:spPr>
          <a:xfrm>
            <a:off x="12813632" y="7676147"/>
            <a:ext cx="1732547" cy="469232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42298"/>
            <a:ext cx="6951940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Predictive Features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560558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0.89</a:t>
            </a:r>
            <a:endParaRPr lang="en-US" sz="6400" dirty="0"/>
          </a:p>
        </p:txBody>
      </p:sp>
      <p:sp>
        <p:nvSpPr>
          <p:cNvPr id="4" name="Text 2"/>
          <p:cNvSpPr/>
          <p:nvPr/>
        </p:nvSpPr>
        <p:spPr>
          <a:xfrm>
            <a:off x="863798" y="3683437"/>
            <a:ext cx="2994303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Goals per 90 Minutes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63798" y="4532709"/>
            <a:ext cx="29943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Strongest correlation with total goals scored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4166592" y="2560558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0.64</a:t>
            </a:r>
            <a:endParaRPr lang="en-US" sz="6400" dirty="0"/>
          </a:p>
        </p:txBody>
      </p:sp>
      <p:sp>
        <p:nvSpPr>
          <p:cNvPr id="7" name="Text 5"/>
          <p:cNvSpPr/>
          <p:nvPr/>
        </p:nvSpPr>
        <p:spPr>
          <a:xfrm>
            <a:off x="4166592" y="3683437"/>
            <a:ext cx="2994303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Previous Season Goals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66592" y="4532709"/>
            <a:ext cx="29943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Historical performance predicts future success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469386" y="2560558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0.58</a:t>
            </a:r>
            <a:endParaRPr lang="en-US" sz="6400" dirty="0"/>
          </a:p>
        </p:txBody>
      </p:sp>
      <p:sp>
        <p:nvSpPr>
          <p:cNvPr id="10" name="Text 8"/>
          <p:cNvSpPr/>
          <p:nvPr/>
        </p:nvSpPr>
        <p:spPr>
          <a:xfrm>
            <a:off x="7564041" y="368343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Minutes Played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69386" y="4182070"/>
            <a:ext cx="29943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Playing time directly impacts scoring opportunities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0772180" y="2560558"/>
            <a:ext cx="2994422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0.55</a:t>
            </a:r>
            <a:endParaRPr lang="en-US" sz="6400" dirty="0"/>
          </a:p>
        </p:txBody>
      </p:sp>
      <p:sp>
        <p:nvSpPr>
          <p:cNvPr id="13" name="Text 11"/>
          <p:cNvSpPr/>
          <p:nvPr/>
        </p:nvSpPr>
        <p:spPr>
          <a:xfrm>
            <a:off x="10866953" y="368343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Appearances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72180" y="4182070"/>
            <a:ext cx="2994422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More games equals more chances to score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3798" y="579751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Forwards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863798" y="6394966"/>
            <a:ext cx="385441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12.4 goals/season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average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5328047" y="579751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Wingers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5328047" y="6394966"/>
            <a:ext cx="385441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8.7 goals/season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average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9792295" y="579751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Midfielders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792295" y="6394966"/>
            <a:ext cx="398942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6.2 goals/season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average</a:t>
            </a:r>
            <a:endParaRPr lang="en-US" sz="19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567AA6-DE5C-DB57-08C1-C235B341257C}"/>
              </a:ext>
            </a:extLst>
          </p:cNvPr>
          <p:cNvSpPr/>
          <p:nvPr/>
        </p:nvSpPr>
        <p:spPr>
          <a:xfrm>
            <a:off x="12813632" y="7676147"/>
            <a:ext cx="1732547" cy="469232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042" y="754856"/>
            <a:ext cx="7630716" cy="1228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Advanced Feature Engineering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43042" y="2307312"/>
            <a:ext cx="7630716" cy="1578412"/>
          </a:xfrm>
          <a:prstGeom prst="roundRect">
            <a:avLst>
              <a:gd name="adj" fmla="val 2055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273522" y="2337792"/>
            <a:ext cx="864751" cy="1517452"/>
          </a:xfrm>
          <a:prstGeom prst="rect">
            <a:avLst/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794" y="2893814"/>
            <a:ext cx="324207" cy="4052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54372" y="2553891"/>
            <a:ext cx="2699742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Time-Series Features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354372" y="2990493"/>
            <a:ext cx="6488906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3-season rolling averages, previous season performance weights, career trajectory indicators, and momentum from recent matches.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6243042" y="4101822"/>
            <a:ext cx="7630716" cy="1578412"/>
          </a:xfrm>
          <a:prstGeom prst="roundRect">
            <a:avLst>
              <a:gd name="adj" fmla="val 2055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6273522" y="4132302"/>
            <a:ext cx="864751" cy="1517452"/>
          </a:xfrm>
          <a:prstGeom prst="rect">
            <a:avLst/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794" y="4688324"/>
            <a:ext cx="324207" cy="40528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354372" y="4348401"/>
            <a:ext cx="2595563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Contextual Features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7354372" y="4785003"/>
            <a:ext cx="6488906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Club offensive strength, league position influence, Big6 club advantage, competition metrics, and average goals per match.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6243042" y="5896332"/>
            <a:ext cx="7630716" cy="1578412"/>
          </a:xfrm>
          <a:prstGeom prst="roundRect">
            <a:avLst>
              <a:gd name="adj" fmla="val 2055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6273522" y="5926812"/>
            <a:ext cx="864751" cy="1517452"/>
          </a:xfrm>
          <a:prstGeom prst="rect">
            <a:avLst/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3794" y="6482834"/>
            <a:ext cx="324207" cy="40528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354372" y="6142911"/>
            <a:ext cx="2605921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Interaction Features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7354372" y="6579513"/>
            <a:ext cx="6488906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Age × Experience interactions, Position × Minutes played combinations, Club strength × Individual performance synergies.</a:t>
            </a:r>
            <a:endParaRPr lang="en-US" sz="1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4EB113-F95A-350A-49BE-2A8F0792DFD5}"/>
              </a:ext>
            </a:extLst>
          </p:cNvPr>
          <p:cNvSpPr/>
          <p:nvPr/>
        </p:nvSpPr>
        <p:spPr>
          <a:xfrm>
            <a:off x="12813632" y="7676147"/>
            <a:ext cx="1732547" cy="469232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073" y="611386"/>
            <a:ext cx="7070527" cy="631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 Selection &amp; Training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78073" y="1798796"/>
            <a:ext cx="4576763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Gradient Boosting Regressor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78073" y="2399943"/>
            <a:ext cx="6265902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Selected as optimal model after comparing 6 algorithms including Linear Regression, Ridge, Lasso, Random Forest, and XGBoost.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8073" y="3288983"/>
            <a:ext cx="3255169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Why Gradient Boosting?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78073" y="3827026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cross-validation R² score: </a:t>
            </a:r>
            <a:r>
              <a:rPr lang="en-US" sz="17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0.95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78073" y="4238149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Best bias-variance tradeoff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78073" y="4649272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Robust handling of non-linear relationships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78073" y="5060394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Excellent feature importance interpretation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78073" y="5616059"/>
            <a:ext cx="253877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Final Configuration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78073" y="6154103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200 estimators, 0.1 learning rate, max depth 5, 0.9 subsample ratio</a:t>
            </a:r>
            <a:endParaRPr lang="en-US" sz="17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1068294"/>
            <a:ext cx="6673083" cy="66730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2539B06-077A-9E61-E1A7-CF89F71338A2}"/>
              </a:ext>
            </a:extLst>
          </p:cNvPr>
          <p:cNvSpPr/>
          <p:nvPr/>
        </p:nvSpPr>
        <p:spPr>
          <a:xfrm>
            <a:off x="12813632" y="7741377"/>
            <a:ext cx="1732547" cy="404002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004" y="474583"/>
            <a:ext cx="6759535" cy="490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Outstanding Model Performance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1707594" y="2431613"/>
            <a:ext cx="2122765" cy="431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95%</a:t>
            </a:r>
            <a:endParaRPr lang="en-US" sz="3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708" y="1353026"/>
            <a:ext cx="2588776" cy="25887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88557" y="4157424"/>
            <a:ext cx="1961197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R² Score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4004" y="4505920"/>
            <a:ext cx="4330303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Model explains 95% of variance in goal scoring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253639" y="2431613"/>
            <a:ext cx="2122765" cy="431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60%</a:t>
            </a:r>
            <a:endParaRPr lang="en-US" sz="3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753" y="1353026"/>
            <a:ext cx="2588776" cy="25887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63640" y="4157424"/>
            <a:ext cx="2102882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Mean Absolute Error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5149929" y="4505920"/>
            <a:ext cx="4330422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prediction error of just 0.6 goals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10799683" y="2431613"/>
            <a:ext cx="2122765" cy="431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89%</a:t>
            </a:r>
            <a:endParaRPr lang="en-US" sz="33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6797" y="1353026"/>
            <a:ext cx="2588776" cy="258877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880527" y="4157424"/>
            <a:ext cx="1961197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Accuracy Range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9695974" y="4505920"/>
            <a:ext cx="4330422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89% of predictions within ±2 goals of actual</a:t>
            </a:r>
            <a:endParaRPr lang="en-US" sz="1350" dirty="0"/>
          </a:p>
        </p:txBody>
      </p:sp>
      <p:sp>
        <p:nvSpPr>
          <p:cNvPr id="15" name="Shape 10"/>
          <p:cNvSpPr/>
          <p:nvPr/>
        </p:nvSpPr>
        <p:spPr>
          <a:xfrm>
            <a:off x="604004" y="5045200"/>
            <a:ext cx="13422392" cy="29170"/>
          </a:xfrm>
          <a:prstGeom prst="rect">
            <a:avLst/>
          </a:prstGeom>
          <a:solidFill>
            <a:srgbClr val="E2E6E9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1"/>
          <p:cNvSpPr/>
          <p:nvPr/>
        </p:nvSpPr>
        <p:spPr>
          <a:xfrm>
            <a:off x="604004" y="5333167"/>
            <a:ext cx="3677483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Feature Importance Rankings</a:t>
            </a:r>
            <a:endParaRPr lang="en-US" sz="1850" dirty="0"/>
          </a:p>
        </p:txBody>
      </p:sp>
      <p:sp>
        <p:nvSpPr>
          <p:cNvPr id="17" name="Shape 12"/>
          <p:cNvSpPr/>
          <p:nvPr/>
        </p:nvSpPr>
        <p:spPr>
          <a:xfrm>
            <a:off x="604004" y="5972413"/>
            <a:ext cx="6017419" cy="215622"/>
          </a:xfrm>
          <a:prstGeom prst="roundRect">
            <a:avLst>
              <a:gd name="adj" fmla="val 12006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604004" y="5972413"/>
            <a:ext cx="1684853" cy="215622"/>
          </a:xfrm>
          <a:prstGeom prst="roundRect">
            <a:avLst>
              <a:gd name="adj" fmla="val 1200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4"/>
          <p:cNvSpPr/>
          <p:nvPr/>
        </p:nvSpPr>
        <p:spPr>
          <a:xfrm>
            <a:off x="6750844" y="5972413"/>
            <a:ext cx="45648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28%</a:t>
            </a:r>
            <a:endParaRPr lang="en-US" sz="1650" dirty="0"/>
          </a:p>
        </p:txBody>
      </p:sp>
      <p:sp>
        <p:nvSpPr>
          <p:cNvPr id="20" name="Text 15"/>
          <p:cNvSpPr/>
          <p:nvPr/>
        </p:nvSpPr>
        <p:spPr>
          <a:xfrm>
            <a:off x="604004" y="6403658"/>
            <a:ext cx="1961197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Appearances</a:t>
            </a:r>
            <a:endParaRPr lang="en-US" sz="1500" dirty="0"/>
          </a:p>
        </p:txBody>
      </p:sp>
      <p:sp>
        <p:nvSpPr>
          <p:cNvPr id="21" name="Shape 16"/>
          <p:cNvSpPr/>
          <p:nvPr/>
        </p:nvSpPr>
        <p:spPr>
          <a:xfrm>
            <a:off x="7422952" y="5972413"/>
            <a:ext cx="6017657" cy="215622"/>
          </a:xfrm>
          <a:prstGeom prst="roundRect">
            <a:avLst>
              <a:gd name="adj" fmla="val 12006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7"/>
          <p:cNvSpPr/>
          <p:nvPr/>
        </p:nvSpPr>
        <p:spPr>
          <a:xfrm>
            <a:off x="7422952" y="5972413"/>
            <a:ext cx="1444228" cy="215622"/>
          </a:xfrm>
          <a:prstGeom prst="roundRect">
            <a:avLst>
              <a:gd name="adj" fmla="val 1200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18"/>
          <p:cNvSpPr/>
          <p:nvPr/>
        </p:nvSpPr>
        <p:spPr>
          <a:xfrm>
            <a:off x="13570029" y="5972413"/>
            <a:ext cx="45636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24%</a:t>
            </a:r>
            <a:endParaRPr lang="en-US" sz="1650" dirty="0"/>
          </a:p>
        </p:txBody>
      </p:sp>
      <p:sp>
        <p:nvSpPr>
          <p:cNvPr id="24" name="Text 19"/>
          <p:cNvSpPr/>
          <p:nvPr/>
        </p:nvSpPr>
        <p:spPr>
          <a:xfrm>
            <a:off x="7422952" y="6403658"/>
            <a:ext cx="2296358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Previous Season Goals</a:t>
            </a:r>
            <a:endParaRPr lang="en-US" sz="1500" dirty="0"/>
          </a:p>
        </p:txBody>
      </p:sp>
      <p:sp>
        <p:nvSpPr>
          <p:cNvPr id="25" name="Shape 20"/>
          <p:cNvSpPr/>
          <p:nvPr/>
        </p:nvSpPr>
        <p:spPr>
          <a:xfrm>
            <a:off x="604004" y="7080052"/>
            <a:ext cx="6060043" cy="215622"/>
          </a:xfrm>
          <a:prstGeom prst="roundRect">
            <a:avLst>
              <a:gd name="adj" fmla="val 12006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Shape 21"/>
          <p:cNvSpPr/>
          <p:nvPr/>
        </p:nvSpPr>
        <p:spPr>
          <a:xfrm>
            <a:off x="604004" y="7080052"/>
            <a:ext cx="1090732" cy="215622"/>
          </a:xfrm>
          <a:prstGeom prst="roundRect">
            <a:avLst>
              <a:gd name="adj" fmla="val 1200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Text 22"/>
          <p:cNvSpPr/>
          <p:nvPr/>
        </p:nvSpPr>
        <p:spPr>
          <a:xfrm>
            <a:off x="6793468" y="7080052"/>
            <a:ext cx="413861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18%</a:t>
            </a:r>
            <a:endParaRPr lang="en-US" sz="1650" dirty="0"/>
          </a:p>
        </p:txBody>
      </p:sp>
      <p:sp>
        <p:nvSpPr>
          <p:cNvPr id="28" name="Text 23"/>
          <p:cNvSpPr/>
          <p:nvPr/>
        </p:nvSpPr>
        <p:spPr>
          <a:xfrm>
            <a:off x="604004" y="7511296"/>
            <a:ext cx="1961197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Minutes Played</a:t>
            </a:r>
            <a:endParaRPr lang="en-US" sz="1500" dirty="0"/>
          </a:p>
        </p:txBody>
      </p:sp>
      <p:sp>
        <p:nvSpPr>
          <p:cNvPr id="29" name="Shape 24"/>
          <p:cNvSpPr/>
          <p:nvPr/>
        </p:nvSpPr>
        <p:spPr>
          <a:xfrm>
            <a:off x="7422952" y="7080052"/>
            <a:ext cx="6070997" cy="215622"/>
          </a:xfrm>
          <a:prstGeom prst="roundRect">
            <a:avLst>
              <a:gd name="adj" fmla="val 12006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5"/>
          <p:cNvSpPr/>
          <p:nvPr/>
        </p:nvSpPr>
        <p:spPr>
          <a:xfrm>
            <a:off x="7422952" y="7080052"/>
            <a:ext cx="728424" cy="215622"/>
          </a:xfrm>
          <a:prstGeom prst="roundRect">
            <a:avLst>
              <a:gd name="adj" fmla="val 1200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Text 26"/>
          <p:cNvSpPr/>
          <p:nvPr/>
        </p:nvSpPr>
        <p:spPr>
          <a:xfrm>
            <a:off x="13623369" y="7080052"/>
            <a:ext cx="40302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12%</a:t>
            </a:r>
            <a:endParaRPr lang="en-US" sz="1650" dirty="0"/>
          </a:p>
        </p:txBody>
      </p:sp>
      <p:sp>
        <p:nvSpPr>
          <p:cNvPr id="32" name="Text 27"/>
          <p:cNvSpPr/>
          <p:nvPr/>
        </p:nvSpPr>
        <p:spPr>
          <a:xfrm>
            <a:off x="7422952" y="7511296"/>
            <a:ext cx="1961197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Penalty Goals</a:t>
            </a:r>
            <a:endParaRPr lang="en-US" sz="15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5A1C16-09D4-081F-F433-42F3C53A089D}"/>
              </a:ext>
            </a:extLst>
          </p:cNvPr>
          <p:cNvSpPr/>
          <p:nvPr/>
        </p:nvSpPr>
        <p:spPr>
          <a:xfrm>
            <a:off x="12813632" y="7676147"/>
            <a:ext cx="1732547" cy="469232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589371"/>
            <a:ext cx="710338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Real-World Applications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403109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Football Clubs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529733"/>
            <a:ext cx="409527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Player recruitment, squad planning, contract negotiations, and youth development insights.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267563" y="403109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Fantasy Football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67563" y="4529733"/>
            <a:ext cx="409527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Player selection optimization, transfer decisions, captain picks, and budget allocation strategies.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71328" y="403109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Sports Media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1328" y="4529733"/>
            <a:ext cx="409527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Data-driven content creation, betting market insights, season previews, and live commentary context.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0A0548-C142-7BFE-EB6F-2D1A4CE99D78}"/>
              </a:ext>
            </a:extLst>
          </p:cNvPr>
          <p:cNvSpPr/>
          <p:nvPr/>
        </p:nvSpPr>
        <p:spPr>
          <a:xfrm>
            <a:off x="12813632" y="7676147"/>
            <a:ext cx="1732547" cy="469232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611</Words>
  <Application>Microsoft Office PowerPoint</Application>
  <PresentationFormat>Custom</PresentationFormat>
  <Paragraphs>117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Montserrat Bold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Rishi Khandekar</cp:lastModifiedBy>
  <cp:revision>1</cp:revision>
  <dcterms:created xsi:type="dcterms:W3CDTF">2025-10-08T06:24:47Z</dcterms:created>
  <dcterms:modified xsi:type="dcterms:W3CDTF">2025-10-08T06:34:35Z</dcterms:modified>
</cp:coreProperties>
</file>